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84252" r:id="rId1"/>
  </p:sldMasterIdLst>
  <p:notesMasterIdLst>
    <p:notesMasterId r:id="rId9"/>
  </p:notesMasterIdLst>
  <p:sldIdLst>
    <p:sldId id="256" r:id="rId2"/>
    <p:sldId id="257" r:id="rId3"/>
    <p:sldId id="258" r:id="rId4"/>
    <p:sldId id="260" r:id="rId5"/>
    <p:sldId id="261" r:id="rId6"/>
    <p:sldId id="263" r:id="rId7"/>
    <p:sldId id="264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FB8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524"/>
    <p:restoredTop sz="94592"/>
  </p:normalViewPr>
  <p:slideViewPr>
    <p:cSldViewPr snapToGrid="0" snapToObjects="1">
      <p:cViewPr varScale="1">
        <p:scale>
          <a:sx n="186" d="100"/>
          <a:sy n="186" d="100"/>
        </p:scale>
        <p:origin x="224" y="5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C7437D-6C8C-E94F-8E36-019A731395F9}" type="datetimeFigureOut">
              <a:rPr lang="en-US" smtClean="0"/>
              <a:t>6/28/22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C8C01C-999B-9940-9F8E-6DBCB66D0E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6805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A6240-0177-9D4C-83E7-05D4F2C21328}" type="datetime1">
              <a:rPr lang="en-US" smtClean="0"/>
              <a:t>6/28/22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06504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A292B-F823-8640-B9BB-B5A04EEBD694}" type="datetime1">
              <a:rPr lang="en-US" smtClean="0"/>
              <a:t>6/28/22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2776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99F3F4-9C95-4F41-B946-2AE56C84CD06}" type="datetime1">
              <a:rPr lang="en-US" smtClean="0"/>
              <a:t>6/28/22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8686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11918-C3B7-9A46-BB9D-E19606135FBC}" type="datetime1">
              <a:rPr lang="en-US" smtClean="0"/>
              <a:t>6/28/22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5902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1F2C37-AE44-9847-8A07-71E1B1507031}" type="datetime1">
              <a:rPr lang="en-US" smtClean="0"/>
              <a:t>6/28/22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08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B5AA05-FFAA-6345-A44B-834FC7F10442}" type="datetime1">
              <a:rPr lang="en-US" smtClean="0"/>
              <a:t>6/28/22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8446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C215A7-85CC-D043-A647-AC79D6546D66}" type="datetime1">
              <a:rPr lang="en-US" smtClean="0"/>
              <a:t>6/28/22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6102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F6E39-88B8-E542-A2B4-5F03A0AC6A62}" type="datetime1">
              <a:rPr lang="en-US" smtClean="0"/>
              <a:t>6/28/22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3558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34E0B-25CD-4247-8A72-9D216C4E5A5B}" type="datetime1">
              <a:rPr lang="en-US" smtClean="0"/>
              <a:t>6/28/22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9892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C7408-9862-4A4D-8BD3-4BEA9A1219C3}" type="datetime1">
              <a:rPr lang="en-US" smtClean="0"/>
              <a:t>6/28/22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5899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505329-A1FE-6D4E-BB10-A34776535BD1}" type="datetime1">
              <a:rPr lang="en-US" smtClean="0"/>
              <a:t>6/28/22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9373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3786CD-3E34-0246-8598-124C66A572E5}" type="datetime1">
              <a:rPr lang="en-US" smtClean="0"/>
              <a:t>6/28/22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E28480-1C08-4458-AD97-0283E6FFD0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966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53" r:id="rId1"/>
    <p:sldLayoutId id="2147484254" r:id="rId2"/>
    <p:sldLayoutId id="2147484255" r:id="rId3"/>
    <p:sldLayoutId id="2147484256" r:id="rId4"/>
    <p:sldLayoutId id="2147484257" r:id="rId5"/>
    <p:sldLayoutId id="2147484258" r:id="rId6"/>
    <p:sldLayoutId id="2147484259" r:id="rId7"/>
    <p:sldLayoutId id="2147484260" r:id="rId8"/>
    <p:sldLayoutId id="2147484261" r:id="rId9"/>
    <p:sldLayoutId id="2147484262" r:id="rId10"/>
    <p:sldLayoutId id="2147484263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gif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gif"/><Relationship Id="rId5" Type="http://schemas.openxmlformats.org/officeDocument/2006/relationships/image" Target="../media/image9.png"/><Relationship Id="rId4" Type="http://schemas.openxmlformats.org/officeDocument/2006/relationships/image" Target="../media/image8.jpeg"/><Relationship Id="rId9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7" name="Rectangle 1046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6835132D-F503-C04A-9B0B-4CDE75CBBF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41" r="14647"/>
          <a:stretch/>
        </p:blipFill>
        <p:spPr bwMode="auto">
          <a:xfrm>
            <a:off x="1" y="10"/>
            <a:ext cx="966964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9" name="Rectangle 1048">
            <a:extLst>
              <a:ext uri="{FF2B5EF4-FFF2-40B4-BE49-F238E27FC236}">
                <a16:creationId xmlns:a16="http://schemas.microsoft.com/office/drawing/2014/main" id="{178FB36B-5BFE-42CA-BC60-1115E0D95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35783F-4CBE-F24D-9D7A-231A0C6B6F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55212" y="743447"/>
            <a:ext cx="3987609" cy="3692028"/>
          </a:xfrm>
          <a:noFill/>
        </p:spPr>
        <p:txBody>
          <a:bodyPr>
            <a:normAutofit/>
          </a:bodyPr>
          <a:lstStyle/>
          <a:p>
            <a:pPr algn="l"/>
            <a:r>
              <a:rPr lang="en-US" sz="5200" b="1" dirty="0">
                <a:latin typeface="Cambria Math" panose="02040503050406030204" pitchFamily="18" charset="0"/>
                <a:ea typeface="Cambria Math" panose="02040503050406030204" pitchFamily="18" charset="0"/>
                <a:cs typeface="Calibri" panose="020F0502020204030204" pitchFamily="34" charset="0"/>
              </a:rPr>
              <a:t>Mapping Landslide Activity in SAR Imagery </a:t>
            </a:r>
            <a:endParaRPr lang="en-US" sz="5200" dirty="0">
              <a:latin typeface="Cambria Math" panose="02040503050406030204" pitchFamily="18" charset="0"/>
              <a:ea typeface="Cambria Math" panose="02040503050406030204" pitchFamily="18" charset="0"/>
              <a:cs typeface="Calibri" panose="020F050202020403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1DD295-5A13-6341-BDE2-01B3A60E8B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58340" y="4629234"/>
            <a:ext cx="3894089" cy="1485319"/>
          </a:xfrm>
          <a:noFill/>
        </p:spPr>
        <p:txBody>
          <a:bodyPr>
            <a:normAutofit/>
          </a:bodyPr>
          <a:lstStyle/>
          <a:p>
            <a:pPr algn="l"/>
            <a:endParaRPr lang="en-US" sz="2000" dirty="0"/>
          </a:p>
          <a:p>
            <a:pPr algn="l"/>
            <a:r>
              <a:rPr lang="en-US" sz="2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Mitch Thompson and Leah Manak</a:t>
            </a:r>
          </a:p>
          <a:p>
            <a:pPr algn="l"/>
            <a:r>
              <a:rPr lang="en-US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Special Credit to Elsa Culler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7341A0-4362-F349-8B26-D37113DAD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F8E28480-1C08-4458-AD97-0283E6FFD09D}" type="slidenum">
              <a:rPr lang="en-US"/>
              <a:pPr>
                <a:spcAft>
                  <a:spcPts val="600"/>
                </a:spcAft>
              </a:pPr>
              <a:t>0</a:t>
            </a:fld>
            <a:endParaRPr lang="en-US"/>
          </a:p>
        </p:txBody>
      </p:sp>
      <p:pic>
        <p:nvPicPr>
          <p:cNvPr id="52" name="Picture 2" descr="University of Colorado Boulder - Badges - Credly">
            <a:extLst>
              <a:ext uri="{FF2B5EF4-FFF2-40B4-BE49-F238E27FC236}">
                <a16:creationId xmlns:a16="http://schemas.microsoft.com/office/drawing/2014/main" id="{5A24D5E4-C8CC-A246-84F3-DCFF01B47E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9517" y="6015348"/>
            <a:ext cx="842653" cy="842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4" descr="Earth Lab CU-Boulder (@EarthLabCU) / Twitter">
            <a:extLst>
              <a:ext uri="{FF2B5EF4-FFF2-40B4-BE49-F238E27FC236}">
                <a16:creationId xmlns:a16="http://schemas.microsoft.com/office/drawing/2014/main" id="{CC31CF54-BF92-A54B-8717-766A0923D9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2041" y="6015347"/>
            <a:ext cx="842653" cy="842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75709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D71D0-6844-7241-92C2-E9F44ECF5A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1610" y="365125"/>
            <a:ext cx="4493094" cy="1899912"/>
          </a:xfrm>
        </p:spPr>
        <p:txBody>
          <a:bodyPr>
            <a:normAutofit fontScale="90000"/>
          </a:bodyPr>
          <a:lstStyle/>
          <a:p>
            <a:r>
              <a:rPr lang="en-US" sz="3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Why Study Landslides With Synthetic Aperture Radar (SAR) Imagery?</a:t>
            </a:r>
            <a:endParaRPr lang="en-US" sz="3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E7F575-6C70-8B41-8E4D-D621AB48E5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1610" y="2434201"/>
            <a:ext cx="3822189" cy="3742762"/>
          </a:xfrm>
        </p:spPr>
        <p:txBody>
          <a:bodyPr>
            <a:normAutofit/>
          </a:bodyPr>
          <a:lstStyle/>
          <a:p>
            <a:pPr marL="0" indent="0" fontAlgn="base">
              <a:buNone/>
            </a:pPr>
            <a:r>
              <a:rPr lang="en-US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It can help to accurately locate landslide information across large spatial scales—especially remote areas.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b="1" u="sng" dirty="0">
                <a:latin typeface="Cambria Math" panose="02040503050406030204" pitchFamily="18" charset="0"/>
                <a:ea typeface="Cambria Math" panose="02040503050406030204" pitchFamily="18" charset="0"/>
              </a:rPr>
              <a:t>Beneficial because landslides are:</a:t>
            </a:r>
          </a:p>
          <a:p>
            <a:pPr fontAlgn="base"/>
            <a:r>
              <a:rPr lang="en-US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Costly</a:t>
            </a:r>
          </a:p>
          <a:p>
            <a:pPr fontAlgn="base"/>
            <a:r>
              <a:rPr lang="en-US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Hazardous </a:t>
            </a:r>
          </a:p>
          <a:p>
            <a:pPr fontAlgn="base"/>
            <a:r>
              <a:rPr lang="en-US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Driven by climate change and increased urbanization</a:t>
            </a: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B05FE1-B8FE-A14C-B030-D195665EF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1</a:t>
            </a:fld>
            <a:endParaRPr lang="en-US"/>
          </a:p>
        </p:txBody>
      </p:sp>
      <p:pic>
        <p:nvPicPr>
          <p:cNvPr id="3076" name="Picture 4" descr="User Guides - Sentinel-1 SAR - Overview - Sentinel Online - Sentinel Online">
            <a:extLst>
              <a:ext uri="{FF2B5EF4-FFF2-40B4-BE49-F238E27FC236}">
                <a16:creationId xmlns:a16="http://schemas.microsoft.com/office/drawing/2014/main" id="{A777E102-DE72-C446-92BF-8679FB6302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90" r="20951" b="-1"/>
          <a:stretch/>
        </p:blipFill>
        <p:spPr bwMode="auto">
          <a:xfrm>
            <a:off x="1" y="10"/>
            <a:ext cx="693639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87755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1EF25-86E2-E047-BCAC-15F334644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064" y="525982"/>
            <a:ext cx="4282983" cy="1200361"/>
          </a:xfrm>
        </p:spPr>
        <p:txBody>
          <a:bodyPr anchor="b">
            <a:normAutofit/>
          </a:bodyPr>
          <a:lstStyle/>
          <a:p>
            <a:r>
              <a:rPr lang="en-US" sz="36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Project Goals: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689D6CF-706F-6E46-B87D-1DBAF80166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6533" y="2043019"/>
            <a:ext cx="4883528" cy="4351338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Integrate an existing low-accuracy large spatial scale landslide database with SAR imagery </a:t>
            </a:r>
          </a:p>
          <a:p>
            <a:pPr marL="0" indent="0">
              <a:buNone/>
            </a:pPr>
            <a:endParaRPr lang="en-US" sz="2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Create reproducible code to help integrate SAR and Google Earth Engine tools in landslide detection and monitoring efforts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BE12FD-D1B2-AF47-9627-75165A4C0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2</a:t>
            </a:fld>
            <a:endParaRPr lang="en-US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EBE00236-4E1F-FA4E-82AA-FD5CCC4F02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87738" y="1891491"/>
            <a:ext cx="5628018" cy="2842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25699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1EF25-86E2-E047-BCAC-15F334644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876" y="367042"/>
            <a:ext cx="3976496" cy="705638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5200" b="1" kern="12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Our Approach</a:t>
            </a:r>
          </a:p>
        </p:txBody>
      </p:sp>
      <p:pic>
        <p:nvPicPr>
          <p:cNvPr id="47" name="Picture 2" descr="GitHub logo and symbol, meaning, history, PNG">
            <a:extLst>
              <a:ext uri="{FF2B5EF4-FFF2-40B4-BE49-F238E27FC236}">
                <a16:creationId xmlns:a16="http://schemas.microsoft.com/office/drawing/2014/main" id="{90B0524D-88BB-414B-9299-C140C491976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582" y="6468134"/>
            <a:ext cx="401460" cy="232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BE12FD-D1B2-AF47-9627-75165A4C0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F8E28480-1C08-4458-AD97-0283E6FFD09D}" type="slidenum">
              <a:rPr lang="en-US" smtClean="0"/>
              <a:pPr defTabSz="914400">
                <a:spcAft>
                  <a:spcPts val="600"/>
                </a:spcAft>
              </a:pPr>
              <a:t>3</a:t>
            </a:fld>
            <a:endParaRPr lang="en-US"/>
          </a:p>
        </p:txBody>
      </p:sp>
      <p:pic>
        <p:nvPicPr>
          <p:cNvPr id="11" name="Content Placeholder 5" descr="Diagram&#10;&#10;Description automatically generated">
            <a:extLst>
              <a:ext uri="{FF2B5EF4-FFF2-40B4-BE49-F238E27FC236}">
                <a16:creationId xmlns:a16="http://schemas.microsoft.com/office/drawing/2014/main" id="{096FAA78-0264-4741-8625-2D38BE175B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6530" y="2622554"/>
            <a:ext cx="6283737" cy="3518892"/>
          </a:xfrm>
          <a:prstGeom prst="rect">
            <a:avLst/>
          </a:prstGeom>
        </p:spPr>
      </p:pic>
      <p:pic>
        <p:nvPicPr>
          <p:cNvPr id="51" name="Picture 4" descr="32 projects to be funded by GEO and Google Earth Engine to solve world's  greatest challenges - Geospatial World">
            <a:extLst>
              <a:ext uri="{FF2B5EF4-FFF2-40B4-BE49-F238E27FC236}">
                <a16:creationId xmlns:a16="http://schemas.microsoft.com/office/drawing/2014/main" id="{D86B62F6-5329-1046-97C8-EA7B1DD055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765" y="6468134"/>
            <a:ext cx="554988" cy="312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6" descr="What does the Python logo stand for? - Quora">
            <a:extLst>
              <a:ext uri="{FF2B5EF4-FFF2-40B4-BE49-F238E27FC236}">
                <a16:creationId xmlns:a16="http://schemas.microsoft.com/office/drawing/2014/main" id="{3A2EC304-2335-FC44-85DE-6F5BF2A899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963" y="6492240"/>
            <a:ext cx="229827" cy="220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D534E5A8-4B72-CB4A-A83C-DDF9B66677EF}"/>
              </a:ext>
            </a:extLst>
          </p:cNvPr>
          <p:cNvGrpSpPr/>
          <p:nvPr/>
        </p:nvGrpSpPr>
        <p:grpSpPr>
          <a:xfrm>
            <a:off x="5950440" y="498788"/>
            <a:ext cx="3400474" cy="3428663"/>
            <a:chOff x="4320362" y="498788"/>
            <a:chExt cx="3400474" cy="3428663"/>
          </a:xfrm>
        </p:grpSpPr>
        <p:pic>
          <p:nvPicPr>
            <p:cNvPr id="54" name="Content Placeholder 7">
              <a:extLst>
                <a:ext uri="{FF2B5EF4-FFF2-40B4-BE49-F238E27FC236}">
                  <a16:creationId xmlns:a16="http://schemas.microsoft.com/office/drawing/2014/main" id="{0CD0A9B9-61EE-974E-BC3A-35637C7901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928" t="4024" r="4064" b="10340"/>
            <a:stretch/>
          </p:blipFill>
          <p:spPr>
            <a:xfrm>
              <a:off x="4320362" y="498788"/>
              <a:ext cx="3400474" cy="2043300"/>
            </a:xfrm>
            <a:prstGeom prst="rect">
              <a:avLst/>
            </a:prstGeom>
          </p:spPr>
        </p:pic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59CA410-2415-8246-BD27-25E3ED942DDA}"/>
                </a:ext>
              </a:extLst>
            </p:cNvPr>
            <p:cNvSpPr/>
            <p:nvPr/>
          </p:nvSpPr>
          <p:spPr>
            <a:xfrm>
              <a:off x="5362647" y="2930548"/>
              <a:ext cx="1120655" cy="996903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F170A1C-1D73-1A49-81E8-C65E7B33E04D}"/>
              </a:ext>
            </a:extLst>
          </p:cNvPr>
          <p:cNvGrpSpPr/>
          <p:nvPr/>
        </p:nvGrpSpPr>
        <p:grpSpPr>
          <a:xfrm>
            <a:off x="9336092" y="436278"/>
            <a:ext cx="2536014" cy="3491173"/>
            <a:chOff x="7720836" y="436278"/>
            <a:chExt cx="2536014" cy="3491173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2D2FD7EF-BDB2-B649-9437-79EBB2E195D1}"/>
                </a:ext>
              </a:extLst>
            </p:cNvPr>
            <p:cNvSpPr/>
            <p:nvPr/>
          </p:nvSpPr>
          <p:spPr>
            <a:xfrm>
              <a:off x="7720836" y="2626322"/>
              <a:ext cx="1226933" cy="130112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2" descr="Text&#10;&#10;Description automatically generated">
              <a:extLst>
                <a:ext uri="{FF2B5EF4-FFF2-40B4-BE49-F238E27FC236}">
                  <a16:creationId xmlns:a16="http://schemas.microsoft.com/office/drawing/2014/main" id="{09CE38C6-0DF6-C242-BE5A-4A15746DBB9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088592" y="713277"/>
              <a:ext cx="759302" cy="2464898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1744763-5671-F34C-BEC0-F9964B0DFCC7}"/>
                </a:ext>
              </a:extLst>
            </p:cNvPr>
            <p:cNvSpPr txBox="1"/>
            <p:nvPr/>
          </p:nvSpPr>
          <p:spPr>
            <a:xfrm>
              <a:off x="9084342" y="436278"/>
              <a:ext cx="11725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Image List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74BE4DF-D373-0041-A1B0-159EA88181FB}"/>
              </a:ext>
            </a:extLst>
          </p:cNvPr>
          <p:cNvGrpSpPr/>
          <p:nvPr/>
        </p:nvGrpSpPr>
        <p:grpSpPr>
          <a:xfrm>
            <a:off x="888160" y="1154899"/>
            <a:ext cx="5458080" cy="4009743"/>
            <a:chOff x="888160" y="1154899"/>
            <a:chExt cx="5458080" cy="4009743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CAB58D2F-75C9-644B-B364-65A0D286601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88160" y="1154899"/>
              <a:ext cx="3839568" cy="2309682"/>
            </a:xfrm>
            <a:prstGeom prst="rect">
              <a:avLst/>
            </a:prstGeom>
          </p:spPr>
        </p:pic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87DC29C0-9F72-914C-86A5-457E0B4AF984}"/>
                </a:ext>
              </a:extLst>
            </p:cNvPr>
            <p:cNvSpPr/>
            <p:nvPr/>
          </p:nvSpPr>
          <p:spPr>
            <a:xfrm>
              <a:off x="5376838" y="4250242"/>
              <a:ext cx="969402" cy="914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BBA90708-518C-E84F-895D-EC2534BEB072}"/>
              </a:ext>
            </a:extLst>
          </p:cNvPr>
          <p:cNvGrpSpPr/>
          <p:nvPr/>
        </p:nvGrpSpPr>
        <p:grpSpPr>
          <a:xfrm>
            <a:off x="888160" y="3720229"/>
            <a:ext cx="7510564" cy="2421217"/>
            <a:chOff x="888160" y="3720229"/>
            <a:chExt cx="7510564" cy="2421217"/>
          </a:xfrm>
        </p:grpSpPr>
        <p:pic>
          <p:nvPicPr>
            <p:cNvPr id="25" name="Picture 24" descr="Map&#10;&#10;Description automatically generated">
              <a:extLst>
                <a:ext uri="{FF2B5EF4-FFF2-40B4-BE49-F238E27FC236}">
                  <a16:creationId xmlns:a16="http://schemas.microsoft.com/office/drawing/2014/main" id="{FC9E9344-424D-6944-81DD-89CE5435F21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88160" y="3720229"/>
              <a:ext cx="3842194" cy="2421217"/>
            </a:xfrm>
            <a:prstGeom prst="rect">
              <a:avLst/>
            </a:prstGeom>
          </p:spPr>
        </p:pic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42082265-D019-DB43-A008-ECF52626552C}"/>
                </a:ext>
              </a:extLst>
            </p:cNvPr>
            <p:cNvSpPr/>
            <p:nvPr/>
          </p:nvSpPr>
          <p:spPr>
            <a:xfrm>
              <a:off x="7436197" y="4235445"/>
              <a:ext cx="962527" cy="971497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34923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" name="Rectangle 53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picture containing fabric&#10;&#10;Description automatically generated">
            <a:extLst>
              <a:ext uri="{FF2B5EF4-FFF2-40B4-BE49-F238E27FC236}">
                <a16:creationId xmlns:a16="http://schemas.microsoft.com/office/drawing/2014/main" id="{EC2DD49C-611F-4049-B3FF-868888D065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333"/>
          <a:stretch/>
        </p:blipFill>
        <p:spPr>
          <a:xfrm>
            <a:off x="1161586" y="4039277"/>
            <a:ext cx="3243756" cy="2198688"/>
          </a:xfrm>
          <a:prstGeom prst="rect">
            <a:avLst/>
          </a:prstGeom>
        </p:spPr>
      </p:pic>
      <p:pic>
        <p:nvPicPr>
          <p:cNvPr id="33" name="Picture 32" descr="A picture containing text&#10;&#10;Description automatically generated">
            <a:extLst>
              <a:ext uri="{FF2B5EF4-FFF2-40B4-BE49-F238E27FC236}">
                <a16:creationId xmlns:a16="http://schemas.microsoft.com/office/drawing/2014/main" id="{FFDB8008-464E-AC4C-A110-21358D13FF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5680" y="1844675"/>
            <a:ext cx="3430588" cy="2198688"/>
          </a:xfrm>
          <a:prstGeom prst="rect">
            <a:avLst/>
          </a:prstGeom>
        </p:spPr>
      </p:pic>
      <p:pic>
        <p:nvPicPr>
          <p:cNvPr id="43" name="Picture 42" descr="Chart&#10;&#10;Description automatically generated with medium confidence">
            <a:extLst>
              <a:ext uri="{FF2B5EF4-FFF2-40B4-BE49-F238E27FC236}">
                <a16:creationId xmlns:a16="http://schemas.microsoft.com/office/drawing/2014/main" id="{E09C1168-957F-3244-A744-0B53813C50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6616" y="1844675"/>
            <a:ext cx="2860675" cy="2261436"/>
          </a:xfrm>
          <a:prstGeom prst="rect">
            <a:avLst/>
          </a:prstGeom>
        </p:spPr>
      </p:pic>
      <p:pic>
        <p:nvPicPr>
          <p:cNvPr id="49" name="Picture 48" descr="Map&#10;&#10;Description automatically generated">
            <a:extLst>
              <a:ext uri="{FF2B5EF4-FFF2-40B4-BE49-F238E27FC236}">
                <a16:creationId xmlns:a16="http://schemas.microsoft.com/office/drawing/2014/main" id="{7C429C2D-B68C-5A47-872C-6FD2C7BC3D7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549"/>
          <a:stretch/>
        </p:blipFill>
        <p:spPr>
          <a:xfrm>
            <a:off x="4485680" y="4080544"/>
            <a:ext cx="3430588" cy="2184400"/>
          </a:xfrm>
          <a:prstGeom prst="rect">
            <a:avLst/>
          </a:prstGeom>
        </p:spPr>
      </p:pic>
      <p:pic>
        <p:nvPicPr>
          <p:cNvPr id="16" name="Picture 15" descr="Map&#10;&#10;Description automatically generated">
            <a:extLst>
              <a:ext uri="{FF2B5EF4-FFF2-40B4-BE49-F238E27FC236}">
                <a16:creationId xmlns:a16="http://schemas.microsoft.com/office/drawing/2014/main" id="{961ACF13-8E06-8146-89FC-88B5539115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7802" y="1854877"/>
            <a:ext cx="3257550" cy="2184400"/>
          </a:xfrm>
          <a:prstGeom prst="rect">
            <a:avLst/>
          </a:prstGeom>
        </p:spPr>
      </p:pic>
      <p:pic>
        <p:nvPicPr>
          <p:cNvPr id="47" name="Picture 46" descr="Aerial view of a city&#10;&#10;Description automatically generated with low confidence">
            <a:extLst>
              <a:ext uri="{FF2B5EF4-FFF2-40B4-BE49-F238E27FC236}">
                <a16:creationId xmlns:a16="http://schemas.microsoft.com/office/drawing/2014/main" id="{C3389C88-5974-4A44-9B40-F4043BCE468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3957" t="5270" r="5225" b="-898"/>
          <a:stretch/>
        </p:blipFill>
        <p:spPr>
          <a:xfrm>
            <a:off x="7986617" y="4107656"/>
            <a:ext cx="2860675" cy="21844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1D523B-DF9F-BA46-AEB9-445AEFB0E0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805"/>
            <a:ext cx="10515600" cy="150588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200" b="1" kern="12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Results: “Fails”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5DE1B2-D5D7-EB42-AC11-9C025DC2B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F8E28480-1C08-4458-AD97-0283E6FFD09D}" type="slidenum">
              <a:rPr lang="en-US"/>
              <a:pPr defTabSz="914400">
                <a:spcAft>
                  <a:spcPts val="600"/>
                </a:spcAft>
              </a:pPr>
              <a:t>4</a:t>
            </a:fld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33068F33-CE3F-4D49-A530-EB6E6E018D98}"/>
              </a:ext>
            </a:extLst>
          </p:cNvPr>
          <p:cNvSpPr/>
          <p:nvPr/>
        </p:nvSpPr>
        <p:spPr>
          <a:xfrm>
            <a:off x="1157781" y="1844675"/>
            <a:ext cx="3257550" cy="4420269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3FE36797-393D-C041-8CF0-A5E28DE79A90}"/>
              </a:ext>
            </a:extLst>
          </p:cNvPr>
          <p:cNvSpPr/>
          <p:nvPr/>
        </p:nvSpPr>
        <p:spPr>
          <a:xfrm>
            <a:off x="4465700" y="1834320"/>
            <a:ext cx="3430587" cy="4409915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E11466CD-3C63-3740-A527-6E3E6C94B818}"/>
              </a:ext>
            </a:extLst>
          </p:cNvPr>
          <p:cNvSpPr/>
          <p:nvPr/>
        </p:nvSpPr>
        <p:spPr>
          <a:xfrm>
            <a:off x="7986616" y="1844675"/>
            <a:ext cx="2860676" cy="4409914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509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55" grpId="0" animBg="1"/>
      <p:bldP spid="5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 descr="Map&#10;&#10;Description automatically generated">
            <a:extLst>
              <a:ext uri="{FF2B5EF4-FFF2-40B4-BE49-F238E27FC236}">
                <a16:creationId xmlns:a16="http://schemas.microsoft.com/office/drawing/2014/main" id="{BB5E42C6-2E81-1148-BB18-A707C1866B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116388"/>
            <a:ext cx="3481388" cy="2146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6C563D7-4DBD-EA41-989E-C9BC444132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9501" y="4102101"/>
            <a:ext cx="3409950" cy="2159000"/>
          </a:xfrm>
          <a:prstGeom prst="rect">
            <a:avLst/>
          </a:prstGeom>
        </p:spPr>
      </p:pic>
      <p:pic>
        <p:nvPicPr>
          <p:cNvPr id="5" name="Picture 4" descr="A picture containing canyon&#10;&#10;Description automatically generated">
            <a:extLst>
              <a:ext uri="{FF2B5EF4-FFF2-40B4-BE49-F238E27FC236}">
                <a16:creationId xmlns:a16="http://schemas.microsoft.com/office/drawing/2014/main" id="{25DDDEDD-BD34-AC45-8A50-0EFDA5A92C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9501" y="1883568"/>
            <a:ext cx="3409950" cy="2154238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A2F766AC-3E34-A742-A04F-C80F7A952C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69364" y="4149726"/>
            <a:ext cx="3478213" cy="2111375"/>
          </a:xfrm>
          <a:prstGeom prst="rect">
            <a:avLst/>
          </a:prstGeom>
        </p:spPr>
      </p:pic>
      <p:pic>
        <p:nvPicPr>
          <p:cNvPr id="31" name="Picture 30" descr="A bird's eye view of a green landscape&#10;&#10;Description automatically generated with low confidence">
            <a:extLst>
              <a:ext uri="{FF2B5EF4-FFF2-40B4-BE49-F238E27FC236}">
                <a16:creationId xmlns:a16="http://schemas.microsoft.com/office/drawing/2014/main" id="{BF1A0E26-E82B-BC41-8F39-2CAB39A252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69364" y="1875493"/>
            <a:ext cx="3478213" cy="22018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1D523B-DF9F-BA46-AEB9-445AEFB0E0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805"/>
            <a:ext cx="10515600" cy="150588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200" b="1" kern="1200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Results: “Successes”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5DE1B2-D5D7-EB42-AC11-9C025DC2B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F8E28480-1C08-4458-AD97-0283E6FFD09D}" type="slidenum">
              <a:rPr lang="en-US" smtClean="0"/>
              <a:pPr defTabSz="914400">
                <a:spcAft>
                  <a:spcPts val="600"/>
                </a:spcAft>
              </a:pPr>
              <a:t>5</a:t>
            </a:fld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FB709E7-96A2-2C47-8FF2-050E09BFF782}"/>
              </a:ext>
            </a:extLst>
          </p:cNvPr>
          <p:cNvSpPr/>
          <p:nvPr/>
        </p:nvSpPr>
        <p:spPr>
          <a:xfrm>
            <a:off x="838200" y="1883568"/>
            <a:ext cx="3478213" cy="4381376"/>
          </a:xfrm>
          <a:prstGeom prst="rect">
            <a:avLst/>
          </a:prstGeom>
          <a:noFill/>
          <a:ln w="444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0A9AFA1-A8FF-DD4C-B924-09B9EB850911}"/>
              </a:ext>
            </a:extLst>
          </p:cNvPr>
          <p:cNvSpPr/>
          <p:nvPr/>
        </p:nvSpPr>
        <p:spPr>
          <a:xfrm>
            <a:off x="4386327" y="1890156"/>
            <a:ext cx="3409950" cy="4381376"/>
          </a:xfrm>
          <a:prstGeom prst="rect">
            <a:avLst/>
          </a:prstGeom>
          <a:noFill/>
          <a:ln w="444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60796D3-4AA4-B242-9B45-9428F6D8E14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0772" y="1890156"/>
            <a:ext cx="3459293" cy="2164776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84113DD8-9D49-014C-8548-CA2A06CC4E6A}"/>
              </a:ext>
            </a:extLst>
          </p:cNvPr>
          <p:cNvSpPr/>
          <p:nvPr/>
        </p:nvSpPr>
        <p:spPr>
          <a:xfrm>
            <a:off x="7872538" y="1875493"/>
            <a:ext cx="3478213" cy="4381376"/>
          </a:xfrm>
          <a:prstGeom prst="rect">
            <a:avLst/>
          </a:prstGeom>
          <a:noFill/>
          <a:ln w="444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9733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2" grpId="0" animBg="1"/>
      <p:bldP spid="2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1">
            <a:extLst>
              <a:ext uri="{FF2B5EF4-FFF2-40B4-BE49-F238E27FC236}">
                <a16:creationId xmlns:a16="http://schemas.microsoft.com/office/drawing/2014/main" id="{7383B190-6BFB-422F-B667-06B7B25F09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4708357" y="3509963"/>
            <a:ext cx="7092215" cy="2967839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9F4725-0F41-1F4D-9C10-E3658C7950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1821" y="3812954"/>
            <a:ext cx="6465287" cy="15160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b="1" kern="1200" dirty="0">
                <a:solidFill>
                  <a:srgbClr val="FFFF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Conclusions</a:t>
            </a:r>
          </a:p>
        </p:txBody>
      </p:sp>
      <p:pic>
        <p:nvPicPr>
          <p:cNvPr id="5" name="Picture 4" descr="User Guides - Sentinel-1 SAR - Overview - Sentinel Online - Sentinel Online">
            <a:extLst>
              <a:ext uri="{FF2B5EF4-FFF2-40B4-BE49-F238E27FC236}">
                <a16:creationId xmlns:a16="http://schemas.microsoft.com/office/drawing/2014/main" id="{EB647B71-2C69-5344-A575-1C43E1152C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70" b="4"/>
          <a:stretch/>
        </p:blipFill>
        <p:spPr bwMode="auto">
          <a:xfrm>
            <a:off x="317635" y="299363"/>
            <a:ext cx="4160452" cy="3049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picture containing fabric&#10;&#10;Description automatically generated">
            <a:extLst>
              <a:ext uri="{FF2B5EF4-FFF2-40B4-BE49-F238E27FC236}">
                <a16:creationId xmlns:a16="http://schemas.microsoft.com/office/drawing/2014/main" id="{8439331D-C9E1-2347-8B79-696A735E6B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222" r="2" b="12139"/>
          <a:stretch/>
        </p:blipFill>
        <p:spPr>
          <a:xfrm>
            <a:off x="4654296" y="299363"/>
            <a:ext cx="7217085" cy="3008188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D28E597-4AF8-4D69-A9AB-A1EDC6156B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38287" y="5443086"/>
            <a:ext cx="64008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8212CF1F-FCB3-DC4F-AFE8-AF3714E384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38" r="15647" b="3"/>
          <a:stretch/>
        </p:blipFill>
        <p:spPr bwMode="auto">
          <a:xfrm>
            <a:off x="317635" y="3509433"/>
            <a:ext cx="4160452" cy="3026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21B876-CB97-E846-AC36-F164FB94E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7372" y="6536267"/>
            <a:ext cx="2743200" cy="3069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F8E28480-1C08-4458-AD97-0283E6FFD09D}" type="slidenum">
              <a:rPr lang="en-US" smtClean="0"/>
              <a:pPr defTabSz="914400">
                <a:spcAft>
                  <a:spcPts val="600"/>
                </a:spcAft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7879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114</Words>
  <Application>Microsoft Macintosh PowerPoint</Application>
  <PresentationFormat>Widescreen</PresentationFormat>
  <Paragraphs>27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Cambria Math</vt:lpstr>
      <vt:lpstr>Office Theme</vt:lpstr>
      <vt:lpstr>Mapping Landslide Activity in SAR Imagery </vt:lpstr>
      <vt:lpstr>Why Study Landslides With Synthetic Aperture Radar (SAR) Imagery?</vt:lpstr>
      <vt:lpstr>Project Goals:</vt:lpstr>
      <vt:lpstr>Our Approach</vt:lpstr>
      <vt:lpstr>Results: “Fails”</vt:lpstr>
      <vt:lpstr>Results: “Successes”</vt:lpstr>
      <vt:lpstr>Conclusions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Mapping Landslide Activity in SAR Imagery </dc:title>
  <dc:creator>Leah Manak</dc:creator>
  <cp:lastModifiedBy>Leah Manak</cp:lastModifiedBy>
  <cp:revision>7</cp:revision>
  <dcterms:created xsi:type="dcterms:W3CDTF">2022-06-28T21:22:13Z</dcterms:created>
  <dcterms:modified xsi:type="dcterms:W3CDTF">2022-06-28T21:40:31Z</dcterms:modified>
</cp:coreProperties>
</file>